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21619"/>
    <a:srgbClr val="0B49CB"/>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6" d="100"/>
          <a:sy n="66" d="100"/>
        </p:scale>
        <p:origin x="318" y="58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95965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82492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qazifabiahoq/Space-X_Landing-Prediction_CAPSTONE_PROJECT_IBM/blob/main/notebooks_dashapp/follium_map_launchs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2"/>
          <a:stretch>
            <a:fillRect/>
          </a:stretch>
        </p:blipFill>
        <p:spPr>
          <a:xfrm>
            <a:off x="1615033" y="1091986"/>
            <a:ext cx="2104103" cy="629183"/>
          </a:xfrm>
          <a:prstGeom prst="rect">
            <a:avLst/>
          </a:prstGeom>
        </p:spPr>
      </p:pic>
      <p:pic>
        <p:nvPicPr>
          <p:cNvPr id="7" name="Picture 6">
            <a:extLst>
              <a:ext uri="{FF2B5EF4-FFF2-40B4-BE49-F238E27FC236}">
                <a16:creationId xmlns:a16="http://schemas.microsoft.com/office/drawing/2014/main" id="{8DBC68C9-8973-B103-EA53-FD50B85975A6}"/>
              </a:ext>
            </a:extLst>
          </p:cNvPr>
          <p:cNvPicPr>
            <a:picLocks noChangeAspect="1"/>
          </p:cNvPicPr>
          <p:nvPr/>
        </p:nvPicPr>
        <p:blipFill>
          <a:blip r:embed="rId3"/>
          <a:stretch>
            <a:fillRect/>
          </a:stretch>
        </p:blipFill>
        <p:spPr>
          <a:xfrm>
            <a:off x="0" y="0"/>
            <a:ext cx="12191999" cy="6857999"/>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687162"/>
            <a:ext cx="5430160" cy="4740049"/>
          </a:xfrm>
          <a:prstGeom prst="rect">
            <a:avLst/>
          </a:prstGeom>
        </p:spPr>
        <p:txBody>
          <a:bodyPr/>
          <a:lstStyle/>
          <a:p>
            <a:r>
              <a:rPr lang="en-US" sz="1600" dirty="0">
                <a:solidFill>
                  <a:schemeClr val="accent3">
                    <a:lumMod val="25000"/>
                  </a:schemeClr>
                </a:solidFill>
                <a:latin typeface="Abadi" panose="020B0604020104020204" pitchFamily="34" charset="0"/>
              </a:rPr>
              <a:t>Conducted exploratory data analysis and determined training labels.</a:t>
            </a:r>
          </a:p>
          <a:p>
            <a:r>
              <a:rPr lang="en-US" sz="1600" dirty="0">
                <a:solidFill>
                  <a:schemeClr val="accent3">
                    <a:lumMod val="25000"/>
                  </a:schemeClr>
                </a:solidFill>
                <a:latin typeface="Abadi" panose="020B0604020104020204" pitchFamily="34" charset="0"/>
              </a:rPr>
              <a:t>Calculated the number of launches at each site using the .</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 method on the </a:t>
            </a:r>
            <a:r>
              <a:rPr lang="en-US" sz="1600" dirty="0" err="1">
                <a:solidFill>
                  <a:schemeClr val="accent3">
                    <a:lumMod val="25000"/>
                  </a:schemeClr>
                </a:solidFill>
                <a:latin typeface="Abadi" panose="020B0604020104020204" pitchFamily="34" charset="0"/>
              </a:rPr>
              <a:t>LaunchSite</a:t>
            </a:r>
            <a:r>
              <a:rPr lang="en-US" sz="1600" dirty="0">
                <a:solidFill>
                  <a:schemeClr val="accent3">
                    <a:lumMod val="25000"/>
                  </a:schemeClr>
                </a:solidFill>
                <a:latin typeface="Abadi" panose="020B0604020104020204" pitchFamily="34" charset="0"/>
              </a:rPr>
              <a:t> column.</a:t>
            </a:r>
          </a:p>
          <a:p>
            <a:r>
              <a:rPr lang="en-US" sz="1600" dirty="0">
                <a:solidFill>
                  <a:schemeClr val="accent3">
                    <a:lumMod val="25000"/>
                  </a:schemeClr>
                </a:solidFill>
                <a:latin typeface="Abadi" panose="020B0604020104020204" pitchFamily="34" charset="0"/>
              </a:rPr>
              <a:t>Analyzed the number and occurrence of each orbit using .</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 on the Orbit column.</a:t>
            </a:r>
          </a:p>
          <a:p>
            <a:r>
              <a:rPr lang="en-US" sz="1600" dirty="0">
                <a:solidFill>
                  <a:schemeClr val="accent3">
                    <a:lumMod val="25000"/>
                  </a:schemeClr>
                </a:solidFill>
                <a:latin typeface="Abadi" panose="020B0604020104020204" pitchFamily="34" charset="0"/>
              </a:rPr>
              <a:t>Evaluated mission outcomes by applying .</a:t>
            </a:r>
            <a:r>
              <a:rPr lang="en-US" sz="1600" dirty="0" err="1">
                <a:solidFill>
                  <a:schemeClr val="accent3">
                    <a:lumMod val="25000"/>
                  </a:schemeClr>
                </a:solidFill>
                <a:latin typeface="Abadi" panose="020B0604020104020204" pitchFamily="34" charset="0"/>
              </a:rPr>
              <a:t>value_counts</a:t>
            </a:r>
            <a:r>
              <a:rPr lang="en-US" sz="1600" dirty="0">
                <a:solidFill>
                  <a:schemeClr val="accent3">
                    <a:lumMod val="25000"/>
                  </a:schemeClr>
                </a:solidFill>
                <a:latin typeface="Abadi" panose="020B0604020104020204" pitchFamily="34" charset="0"/>
              </a:rPr>
              <a:t>() to the Outcome column, assigning results to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a:t>
            </a:r>
          </a:p>
          <a:p>
            <a:r>
              <a:rPr lang="en-US" sz="1600" dirty="0">
                <a:solidFill>
                  <a:schemeClr val="accent3">
                    <a:lumMod val="25000"/>
                  </a:schemeClr>
                </a:solidFill>
                <a:latin typeface="Abadi" panose="020B0604020104020204" pitchFamily="34" charset="0"/>
              </a:rPr>
              <a:t>Created landing outcome labels from the Outcome column and exported the results to a CSV file.</a:t>
            </a:r>
          </a:p>
          <a:p>
            <a:pPr>
              <a:lnSpc>
                <a:spcPct val="100000"/>
              </a:lnSpc>
              <a:spcBef>
                <a:spcPts val="1400"/>
              </a:spcBef>
            </a:pPr>
            <a:r>
              <a:rPr lang="en-US" sz="1600" dirty="0">
                <a:solidFill>
                  <a:schemeClr val="accent3">
                    <a:lumMod val="25000"/>
                  </a:schemeClr>
                </a:solidFill>
                <a:latin typeface="Abadi" panose="020B0604020104020204" pitchFamily="34" charset="0"/>
              </a:rPr>
              <a:t>The link to the notebook is </a:t>
            </a:r>
            <a:r>
              <a:rPr lang="en-US" sz="1600" dirty="0">
                <a:solidFill>
                  <a:srgbClr val="1C7DDB"/>
                </a:solidFill>
                <a:latin typeface="Abadi" panose="020B0604020104020204" pitchFamily="34" charset="0"/>
              </a:rPr>
              <a:t>https://github.com/qazifabiahoq/Space-X_Landing-Prediction_CAPSTONE_PROJECT_IBM/blob/main/notebooks_dashapp/wrangling.ipynb</a:t>
            </a:r>
            <a:endParaRPr lang="en-US" sz="1600" dirty="0"/>
          </a:p>
          <a:p>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388884" y="1560273"/>
            <a:ext cx="5565226" cy="442192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Key relationships were analyzed through visualizations. The success rate of each orbit type was examined, and yearly launch success trends were plotted. Scatter plots explored the impact of payload mass on orbit type and launch site. Additionally, the relationship between flight number and launch site was visualized.</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link to the notebook is </a:t>
            </a:r>
            <a:r>
              <a:rPr lang="en-US" sz="1800" dirty="0">
                <a:solidFill>
                  <a:srgbClr val="1C7DDB"/>
                </a:solidFill>
                <a:latin typeface="Abadi" panose="020B0604020104020204" pitchFamily="34" charset="0"/>
              </a:rPr>
              <a:t>https://github.com/qazifabiahoq/Space-X_Landing-Prediction_CAPSTONE_PROJECT_IBM/blob/main/notebooks_dashapp/data_analysis_visualizations.ipynb</a:t>
            </a:r>
            <a:endParaRPr lang="en-US" sz="1800"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rcRect/>
          <a:stretch/>
        </p:blipFill>
        <p:spPr>
          <a:xfrm>
            <a:off x="734028" y="3763572"/>
            <a:ext cx="5083448" cy="2977416"/>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rcRect/>
          <a:stretch/>
        </p:blipFill>
        <p:spPr>
          <a:xfrm>
            <a:off x="6288536" y="1495703"/>
            <a:ext cx="4804539"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0"/>
            <a:ext cx="9903245" cy="492262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an SQL database using </a:t>
            </a:r>
            <a:r>
              <a:rPr lang="en-US" sz="2200" dirty="0" err="1">
                <a:solidFill>
                  <a:schemeClr val="accent3">
                    <a:lumMod val="25000"/>
                  </a:schemeClr>
                </a:solidFill>
                <a:latin typeface="Abadi"/>
              </a:rPr>
              <a:t>SQLAlchemy</a:t>
            </a:r>
            <a:r>
              <a:rPr lang="en-US" sz="2200" dirty="0">
                <a:solidFill>
                  <a:schemeClr val="accent3">
                    <a:lumMod val="25000"/>
                  </a:schemeClr>
                </a:solidFill>
                <a:latin typeface="Abadi"/>
              </a:rPr>
              <a:t> within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Applied EDA with SQL to extract insights, including:</a:t>
            </a:r>
          </a:p>
          <a:p>
            <a:pPr lvl="1">
              <a:lnSpc>
                <a:spcPct val="100000"/>
              </a:lnSpc>
              <a:spcBef>
                <a:spcPts val="1400"/>
              </a:spcBef>
              <a:buFontTx/>
              <a:buChar char="-"/>
            </a:pPr>
            <a:r>
              <a:rPr lang="en-US" sz="1700" dirty="0">
                <a:solidFill>
                  <a:schemeClr val="bg2">
                    <a:lumMod val="50000"/>
                  </a:schemeClr>
                </a:solidFill>
                <a:latin typeface="Abadi"/>
              </a:rPr>
              <a:t>Unique launch site names.</a:t>
            </a:r>
          </a:p>
          <a:p>
            <a:pPr lvl="1">
              <a:lnSpc>
                <a:spcPct val="100000"/>
              </a:lnSpc>
              <a:spcBef>
                <a:spcPts val="1400"/>
              </a:spcBef>
              <a:buFontTx/>
              <a:buChar char="-"/>
            </a:pPr>
            <a:r>
              <a:rPr lang="en-US" sz="1700" dirty="0">
                <a:solidFill>
                  <a:schemeClr val="bg2">
                    <a:lumMod val="50000"/>
                  </a:schemeClr>
                </a:solidFill>
                <a:latin typeface="Abadi"/>
              </a:rPr>
              <a:t>Total payload mass carried by NASA (CRS) missions.</a:t>
            </a:r>
          </a:p>
          <a:p>
            <a:pPr lvl="1">
              <a:lnSpc>
                <a:spcPct val="100000"/>
              </a:lnSpc>
              <a:spcBef>
                <a:spcPts val="1400"/>
              </a:spcBef>
              <a:buFontTx/>
              <a:buChar char="-"/>
            </a:pPr>
            <a:r>
              <a:rPr lang="en-US" sz="1700" dirty="0">
                <a:solidFill>
                  <a:schemeClr val="bg2">
                    <a:lumMod val="50000"/>
                  </a:schemeClr>
                </a:solidFill>
                <a:latin typeface="Abadi"/>
              </a:rPr>
              <a:t>Average payload mass for booster version F9 v1.1.</a:t>
            </a:r>
          </a:p>
          <a:p>
            <a:pPr lvl="1">
              <a:lnSpc>
                <a:spcPct val="100000"/>
              </a:lnSpc>
              <a:spcBef>
                <a:spcPts val="1400"/>
              </a:spcBef>
              <a:buFontTx/>
              <a:buChar char="-"/>
            </a:pPr>
            <a:r>
              <a:rPr lang="en-US" sz="1700" dirty="0">
                <a:solidFill>
                  <a:schemeClr val="bg2">
                    <a:lumMod val="50000"/>
                  </a:schemeClr>
                </a:solidFill>
                <a:latin typeface="Abadi"/>
              </a:rPr>
              <a:t>Total count of successful and failed missions.</a:t>
            </a:r>
          </a:p>
          <a:p>
            <a:pPr lvl="1">
              <a:lnSpc>
                <a:spcPct val="100000"/>
              </a:lnSpc>
              <a:spcBef>
                <a:spcPts val="1400"/>
              </a:spcBef>
              <a:buFontTx/>
              <a:buChar char="-"/>
            </a:pPr>
            <a:r>
              <a:rPr lang="en-US" sz="1700" dirty="0">
                <a:solidFill>
                  <a:schemeClr val="bg2">
                    <a:lumMod val="50000"/>
                  </a:schemeClr>
                </a:solidFill>
                <a:latin typeface="Abadi"/>
              </a:rPr>
              <a:t>Failed landings on drone ships, including booster versions and launch sites.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https://github.com/qazifabiahoq/Space-X_Landing-Prediction_CAPSTONE_PROJECT_IBM/blob/main/notebooks_dashapp/EDA_SQL.ipynb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Marked all launch sites and added map objects such as markers, circles, and lines to indicate launch success or failure.</a:t>
            </a:r>
          </a:p>
          <a:p>
            <a:pPr>
              <a:lnSpc>
                <a:spcPct val="100000"/>
              </a:lnSpc>
              <a:spcBef>
                <a:spcPts val="1400"/>
              </a:spcBef>
            </a:pPr>
            <a:r>
              <a:rPr lang="en-US" sz="2000" dirty="0">
                <a:solidFill>
                  <a:schemeClr val="accent3">
                    <a:lumMod val="25000"/>
                  </a:schemeClr>
                </a:solidFill>
                <a:latin typeface="Abadi" panose="020B0604020104020204" pitchFamily="34" charset="0"/>
              </a:rPr>
              <a:t>Assigned launch outcomes to binary classes: 0 for failure and 1 for success.</a:t>
            </a:r>
          </a:p>
          <a:p>
            <a:pPr>
              <a:lnSpc>
                <a:spcPct val="100000"/>
              </a:lnSpc>
              <a:spcBef>
                <a:spcPts val="1400"/>
              </a:spcBef>
            </a:pPr>
            <a:r>
              <a:rPr lang="en-US" sz="2000" dirty="0">
                <a:solidFill>
                  <a:schemeClr val="accent3">
                    <a:lumMod val="25000"/>
                  </a:schemeClr>
                </a:solidFill>
                <a:latin typeface="Abadi" panose="020B0604020104020204" pitchFamily="34" charset="0"/>
              </a:rPr>
              <a:t>Used color-labeled marker clusters to identify launch sites with relatively high success rates.</a:t>
            </a:r>
          </a:p>
          <a:p>
            <a:pPr>
              <a:lnSpc>
                <a:spcPct val="100000"/>
              </a:lnSpc>
              <a:spcBef>
                <a:spcPts val="1400"/>
              </a:spcBef>
            </a:pPr>
            <a:r>
              <a:rPr lang="en-US" sz="2000" dirty="0">
                <a:solidFill>
                  <a:schemeClr val="accent3">
                    <a:lumMod val="25000"/>
                  </a:schemeClr>
                </a:solidFill>
                <a:latin typeface="Abadi" panose="020B0604020104020204" pitchFamily="34" charset="0"/>
              </a:rPr>
              <a:t>Calculated distances between launch sites and nearby features, addressing questions such as: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maintain a certain distance from cities?</a:t>
            </a:r>
          </a:p>
          <a:p>
            <a:r>
              <a:rPr lang="en-US" sz="2000" dirty="0">
                <a:latin typeface="Abadi" panose="020B0604020104020204" pitchFamily="34" charset="0"/>
              </a:rPr>
              <a:t>The link to the notebook is </a:t>
            </a:r>
            <a:r>
              <a:rPr lang="en-US" sz="2000" dirty="0">
                <a:latin typeface="Abadi" panose="020B0604020104020204" pitchFamily="34" charset="0"/>
                <a:hlinkClick r:id="rId3"/>
              </a:rPr>
              <a:t>https://github.com/qazifabiahoq/Space-X_Landing-Prediction_CAPSTONE_PROJECT_IBM/blob/main/notebooks_dashapp/follium_map_launchsite.ipynb</a:t>
            </a:r>
            <a:endParaRPr lang="en-US" sz="2000" dirty="0">
              <a:latin typeface="Abadi" panose="020B0604020104020204" pitchFamily="34" charset="0"/>
            </a:endParaRPr>
          </a:p>
          <a:p>
            <a:endParaRPr lang="en-US" sz="2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Geospatial Analysis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to show the total number of launches by each site.</a:t>
            </a:r>
          </a:p>
          <a:p>
            <a:pPr>
              <a:lnSpc>
                <a:spcPct val="100000"/>
              </a:lnSpc>
              <a:spcBef>
                <a:spcPts val="1400"/>
              </a:spcBef>
            </a:pPr>
            <a:r>
              <a:rPr lang="en-US" sz="2200" dirty="0">
                <a:solidFill>
                  <a:schemeClr val="accent3">
                    <a:lumMod val="25000"/>
                  </a:schemeClr>
                </a:solidFill>
                <a:latin typeface="Abadi" panose="020B0604020104020204" pitchFamily="34" charset="0"/>
              </a:rPr>
              <a:t>Created scatter plots to visualize the relationship between outcome and payload mass (kg) for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https://github.com/qazifabiahoq/Space-X_Landing-Prediction_CAPSTONE_PROJECT_IBM/blob/main/notebooks_dashapp/spacex_dash_app.py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NumPy and Pandas, transformed it, and split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Built various machine learning models and tuned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evaluation metric, improving the model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Identified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https://github.com/qazifabiahoq/Space-X_Landing-Prediction_CAPSTONE_PROJECT_IBM/blob/main/notebooks_dashapp/Machine%20Learning%20Prediction.ipynb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Presented exploratory data analysis (EDA) results.</a:t>
            </a:r>
          </a:p>
          <a:p>
            <a:pPr>
              <a:lnSpc>
                <a:spcPct val="100000"/>
              </a:lnSpc>
              <a:spcBef>
                <a:spcPts val="1400"/>
              </a:spcBef>
            </a:pPr>
            <a:r>
              <a:rPr lang="en-US" sz="2200" dirty="0">
                <a:solidFill>
                  <a:schemeClr val="accent3">
                    <a:lumMod val="25000"/>
                  </a:schemeClr>
                </a:solidFill>
                <a:latin typeface="Abadi" panose="020B0604020104020204" pitchFamily="34" charset="0"/>
              </a:rPr>
              <a:t>Included interactive analytics demo with screenshots.</a:t>
            </a:r>
          </a:p>
          <a:p>
            <a:pPr>
              <a:lnSpc>
                <a:spcPct val="100000"/>
              </a:lnSpc>
              <a:spcBef>
                <a:spcPts val="1400"/>
              </a:spcBef>
            </a:pPr>
            <a:r>
              <a:rPr lang="en-US" sz="2200" dirty="0">
                <a:solidFill>
                  <a:schemeClr val="accent3">
                    <a:lumMod val="25000"/>
                  </a:schemeClr>
                </a:solidFill>
                <a:latin typeface="Abadi" panose="020B0604020104020204" pitchFamily="34" charset="0"/>
              </a:rPr>
              <a:t>Showcased 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71448"/>
            <a:ext cx="10592999" cy="1429407"/>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is the most active site, with a high density of launches and a mix of successful and unsuccessful landings. VAFB SLC 4E and KSC LC 39A have fewer launches, with KSC LC 39A showing a lower frequency beyond flight number 40. </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shows that as the number of launches increases at a site, the success rate also improves, with more Class 1 (successful) landings observed as flight numbers rise.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rcRect/>
          <a:stretch/>
        </p:blipFill>
        <p:spPr>
          <a:xfrm>
            <a:off x="919655" y="2954215"/>
            <a:ext cx="10231821" cy="31628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0" y="13630"/>
            <a:ext cx="4851400" cy="10198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rcRect/>
          <a:stretch/>
        </p:blipFill>
        <p:spPr>
          <a:xfrm>
            <a:off x="5118538" y="1047072"/>
            <a:ext cx="6831724" cy="4751346"/>
          </a:xfrm>
          <a:prstGeom prst="rect">
            <a:avLst/>
          </a:prstGeom>
        </p:spPr>
      </p:pic>
      <p:sp>
        <p:nvSpPr>
          <p:cNvPr id="3" name="TextBox 2">
            <a:extLst>
              <a:ext uri="{FF2B5EF4-FFF2-40B4-BE49-F238E27FC236}">
                <a16:creationId xmlns:a16="http://schemas.microsoft.com/office/drawing/2014/main" id="{B28AEDAB-D30B-60D4-4EC9-1FCA65DD57CB}"/>
              </a:ext>
            </a:extLst>
          </p:cNvPr>
          <p:cNvSpPr txBox="1"/>
          <p:nvPr/>
        </p:nvSpPr>
        <p:spPr>
          <a:xfrm>
            <a:off x="484858" y="918295"/>
            <a:ext cx="3703514" cy="5863144"/>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VAFB SLC 4E has relatively fewer launches compared to other sites and does not support payloads greater than 10,000 kg, suggesting it may be specialized for lighter payloads.</a:t>
            </a:r>
          </a:p>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CCAFS SLC 40 and KSC LC 39A handle a broader range of payloads, including those above 10,000 kg.</a:t>
            </a:r>
          </a:p>
          <a:p>
            <a:pPr marL="285750" indent="-28575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The analysis shows that as payload mass increases, the success rate for launches at these sites also tends to be higher.</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8221" y="1308538"/>
            <a:ext cx="4355021" cy="5227728"/>
          </a:xfrm>
          <a:prstGeom prst="rect">
            <a:avLst/>
          </a:prstGeom>
        </p:spPr>
        <p:txBody>
          <a:bodyPr vert="horz" lIns="91440" tIns="45720" rIns="91440" bIns="45720" rtlCol="0">
            <a:normAutofit fontScale="92500"/>
          </a:bodyPr>
          <a:lstStyle/>
          <a:p>
            <a:pPr>
              <a:spcBef>
                <a:spcPts val="1400"/>
              </a:spcBef>
            </a:pPr>
            <a:r>
              <a:rPr lang="en-US" sz="2200" dirty="0">
                <a:latin typeface="Abadi" panose="020B0604020104020204" pitchFamily="34" charset="0"/>
              </a:rPr>
              <a:t>Highest Success Rate (1.0): ES-L1, GEO, and HEO orbits show perfect success with a 100% success rate.</a:t>
            </a:r>
          </a:p>
          <a:p>
            <a:pPr>
              <a:spcBef>
                <a:spcPts val="1400"/>
              </a:spcBef>
            </a:pPr>
            <a:r>
              <a:rPr lang="en-US" sz="2200" dirty="0">
                <a:latin typeface="Abadi" panose="020B0604020104020204" pitchFamily="34" charset="0"/>
              </a:rPr>
              <a:t>Near-Perfect Success Rate (~1.0): SSO orbit has nearly perfect success, followed by VLEO with a high success rate around 0.9.</a:t>
            </a:r>
          </a:p>
          <a:p>
            <a:pPr>
              <a:spcBef>
                <a:spcPts val="1400"/>
              </a:spcBef>
            </a:pPr>
            <a:r>
              <a:rPr lang="en-US" sz="2200" dirty="0">
                <a:latin typeface="Abadi" panose="020B0604020104020204" pitchFamily="34" charset="0"/>
              </a:rPr>
              <a:t>Moderate Success Rate: LEO, MEO, and PO orbits have moderate success rates (0.7 to 0.6).</a:t>
            </a:r>
          </a:p>
          <a:p>
            <a:pPr>
              <a:spcBef>
                <a:spcPts val="1400"/>
              </a:spcBef>
            </a:pPr>
            <a:r>
              <a:rPr lang="en-US" sz="2200" dirty="0">
                <a:latin typeface="Abadi" panose="020B0604020104020204" pitchFamily="34" charset="0"/>
              </a:rPr>
              <a:t>Lowest Success Rate (0.5): GTO orbit has the lowest success rate at 0.5, indicating a higher failure rate.</a:t>
            </a:r>
          </a:p>
          <a:p>
            <a:pPr>
              <a:spcBef>
                <a:spcPts val="1400"/>
              </a:spcBef>
            </a:pPr>
            <a:r>
              <a:rPr lang="en-US" sz="2200" dirty="0">
                <a:latin typeface="Abadi" panose="020B0604020104020204" pitchFamily="34" charset="0"/>
              </a:rPr>
              <a:t>No Success: SO orbit has a success rate of 0, with no successful missions.</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rcRect/>
          <a:stretch/>
        </p:blipFill>
        <p:spPr>
          <a:xfrm>
            <a:off x="4850583" y="1670241"/>
            <a:ext cx="7083424" cy="4606250"/>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60483"/>
            <a:ext cx="10515600" cy="41208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illustrates the relationship between flight number and orbit type. It reveals that in the LEO orbit, success tends to increase with the number of flights, while in the GTO orbit, no such relationship is observed between flight number and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rcRect/>
          <a:stretch/>
        </p:blipFill>
        <p:spPr>
          <a:xfrm>
            <a:off x="2148113" y="3336682"/>
            <a:ext cx="8069943" cy="298266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9917"/>
            <a:ext cx="10687961" cy="53707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Polar, LEO, and ISS orbits, heavier payloads tend to have a higher success rate in landings.</a:t>
            </a:r>
          </a:p>
          <a:p>
            <a:pPr>
              <a:lnSpc>
                <a:spcPct val="100000"/>
              </a:lnSpc>
              <a:spcBef>
                <a:spcPts val="1400"/>
              </a:spcBef>
            </a:pPr>
            <a:r>
              <a:rPr lang="en-US" sz="2200" dirty="0">
                <a:solidFill>
                  <a:schemeClr val="accent3">
                    <a:lumMod val="25000"/>
                  </a:schemeClr>
                </a:solidFill>
                <a:latin typeface="Abadi" panose="020B0604020104020204" pitchFamily="34" charset="0"/>
              </a:rPr>
              <a:t>In GTO, there is no clear relationship between payload mass and landing success, as both successful and unsuccessful landings are observed across a wide range of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4"/>
          <a:srcRect/>
          <a:stretch/>
        </p:blipFill>
        <p:spPr>
          <a:xfrm>
            <a:off x="2632841" y="3342291"/>
            <a:ext cx="7672552" cy="31898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2841" y="2203069"/>
            <a:ext cx="4165014" cy="4531872"/>
          </a:xfrm>
          <a:prstGeom prst="rect">
            <a:avLst/>
          </a:prstGeom>
        </p:spPr>
        <p:txBody>
          <a:bodyPr vert="horz" lIns="91440" tIns="45720" rIns="91440" bIns="45720" rtlCol="0">
            <a:normAutofit/>
          </a:bodyPr>
          <a:lstStyle/>
          <a:p>
            <a:pPr>
              <a:spcBef>
                <a:spcPts val="1400"/>
              </a:spcBef>
            </a:pPr>
            <a:r>
              <a:rPr lang="en-US" sz="2400" dirty="0">
                <a:latin typeface="Abadi" panose="020B0604020104020204" pitchFamily="34" charset="0"/>
              </a:rPr>
              <a:t>The success rate of SpaceX launches has steadily increased since 2013, reflecting continuous improvements in technology and operations, especially between 2013 and 2020.</a:t>
            </a:r>
            <a:endParaRPr lang="en-US" sz="24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rcRect/>
          <a:stretch/>
        </p:blipFill>
        <p:spPr>
          <a:xfrm>
            <a:off x="4724961" y="1522415"/>
            <a:ext cx="6834198" cy="389566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2389" y="2970650"/>
            <a:ext cx="4842931" cy="1764260"/>
          </a:xfrm>
          <a:prstGeom prst="rect">
            <a:avLst/>
          </a:prstGeom>
        </p:spPr>
        <p:txBody>
          <a:bodyPr vert="horz" lIns="91440" tIns="45720" rIns="91440" bIns="45720" rtlCol="0">
            <a:normAutofit/>
          </a:bodyPr>
          <a:lstStyle/>
          <a:p>
            <a:pPr>
              <a:spcBef>
                <a:spcPts val="1400"/>
              </a:spcBef>
            </a:pPr>
            <a:r>
              <a:rPr lang="en-US" dirty="0">
                <a:latin typeface="Abadi" panose="020B0604020104020204" pitchFamily="34" charset="0"/>
              </a:rPr>
              <a:t>The DISTINCT SQL clause was used to display only the unique launch sites from the SpaceX data.</a:t>
            </a:r>
            <a:endParaRPr lang="en-US"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rcRect/>
          <a:stretch/>
        </p:blipFill>
        <p:spPr>
          <a:xfrm>
            <a:off x="5295320" y="1935308"/>
            <a:ext cx="6253212" cy="3566858"/>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above was used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rcRect/>
          <a:stretch/>
        </p:blipFill>
        <p:spPr>
          <a:xfrm>
            <a:off x="1145626" y="1552802"/>
            <a:ext cx="9647573" cy="31873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carried by boosters launched by NASA (CRS), totaling 48,213 kg, was calculated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rcRect/>
          <a:stretch/>
        </p:blipFill>
        <p:spPr>
          <a:xfrm>
            <a:off x="1129876" y="2764221"/>
            <a:ext cx="9328792" cy="331075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5359" y="2652211"/>
            <a:ext cx="3387042" cy="4908331"/>
          </a:xfrm>
          <a:prstGeom prst="rect">
            <a:avLst/>
          </a:prstGeom>
        </p:spPr>
        <p:txBody>
          <a:bodyPr vert="horz" lIns="91440" tIns="45720" rIns="91440" bIns="45720" rtlCol="0">
            <a:normAutofit/>
          </a:bodyPr>
          <a:lstStyle/>
          <a:p>
            <a:pPr>
              <a:spcBef>
                <a:spcPts val="1400"/>
              </a:spcBef>
            </a:pPr>
            <a:r>
              <a:rPr lang="en-US" sz="2400" dirty="0">
                <a:latin typeface="Abadi" panose="020B0604020104020204" pitchFamily="34" charset="0"/>
              </a:rPr>
              <a:t>The average payload mass carried by the booster version F9 v1.1, calculated to be 2,928.4 kg, was determined.</a:t>
            </a:r>
            <a:endParaRPr lang="en-US" sz="24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rcRect/>
          <a:stretch/>
        </p:blipFill>
        <p:spPr>
          <a:xfrm>
            <a:off x="5207876" y="1681655"/>
            <a:ext cx="6408765" cy="3552498"/>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lang="en-US" sz="1200" dirty="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4545" y="2462190"/>
            <a:ext cx="4008384" cy="2017580"/>
          </a:xfrm>
          <a:prstGeom prst="rect">
            <a:avLst/>
          </a:prstGeom>
        </p:spPr>
        <p:txBody>
          <a:bodyPr vert="horz" lIns="91440" tIns="45720" rIns="91440" bIns="45720" rtlCol="0">
            <a:normAutofit/>
          </a:bodyPr>
          <a:lstStyle/>
          <a:p>
            <a:pPr>
              <a:spcBef>
                <a:spcPts val="1400"/>
              </a:spcBef>
            </a:pPr>
            <a:r>
              <a:rPr lang="en-US" dirty="0">
                <a:latin typeface="Abadi" panose="020B0604020104020204" pitchFamily="34" charset="0"/>
              </a:rPr>
              <a:t>The first successful landing on a ground pad was on 22nd July 2018.</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rcRect/>
          <a:stretch/>
        </p:blipFill>
        <p:spPr>
          <a:xfrm>
            <a:off x="4871545" y="2257041"/>
            <a:ext cx="6676987" cy="3229359"/>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rcRect/>
          <a:stretch/>
        </p:blipFill>
        <p:spPr>
          <a:xfrm>
            <a:off x="643467" y="1670241"/>
            <a:ext cx="6666478" cy="4644612"/>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The WHERE clause was used to filter for boosters that successfully landed on a drone ship, with an additional AND condition to select successful landings where the payload mass was greater than 4,000 kg but less than 6,000 kg.</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Failed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18990" y="1655952"/>
            <a:ext cx="4004479" cy="4633361"/>
          </a:xfrm>
          <a:prstGeom prst="rect">
            <a:avLst/>
          </a:prstGeom>
        </p:spPr>
        <p:txBody>
          <a:bodyPr vert="horz" lIns="91440" tIns="45720" rIns="91440" bIns="45720" rtlCol="0">
            <a:noAutofit/>
          </a:bodyPr>
          <a:lstStyle/>
          <a:p>
            <a:pPr>
              <a:spcBef>
                <a:spcPts val="1400"/>
              </a:spcBef>
            </a:pPr>
            <a:r>
              <a:rPr lang="en-US" sz="2400" dirty="0">
                <a:latin typeface="Abadi" panose="020B0604020104020204" pitchFamily="34" charset="0"/>
              </a:rPr>
              <a:t>The total number of successful and failed mission outcomes was calculated by using the wildcard '%' to filter for different </a:t>
            </a:r>
            <a:r>
              <a:rPr lang="en-US" sz="2400" dirty="0" err="1">
                <a:latin typeface="Abadi" panose="020B0604020104020204" pitchFamily="34" charset="0"/>
              </a:rPr>
              <a:t>Landing_Outcome</a:t>
            </a:r>
            <a:r>
              <a:rPr lang="en-US" sz="2400" dirty="0">
                <a:latin typeface="Abadi" panose="020B0604020104020204" pitchFamily="34" charset="0"/>
              </a:rPr>
              <a:t> categories, such as controlled ocean landings, drone ship landings, and ground pad landings. This allowed for grouping and counting the outcomes based on success or failure.</a:t>
            </a:r>
            <a:endParaRPr lang="en-US" sz="24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rcRect/>
          <a:stretch/>
        </p:blipFill>
        <p:spPr>
          <a:xfrm>
            <a:off x="868336" y="1457470"/>
            <a:ext cx="5479912" cy="4790929"/>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01566" y="431632"/>
            <a:ext cx="4607257"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Carrying The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2455" y="2194102"/>
            <a:ext cx="4146331" cy="3908586"/>
          </a:xfrm>
          <a:prstGeom prst="rect">
            <a:avLst/>
          </a:prstGeom>
        </p:spPr>
        <p:txBody>
          <a:bodyPr vert="horz" lIns="91440" tIns="45720" rIns="91440" bIns="45720" rtlCol="0">
            <a:normAutofit/>
          </a:bodyPr>
          <a:lstStyle/>
          <a:p>
            <a:pPr>
              <a:spcBef>
                <a:spcPts val="1400"/>
              </a:spcBef>
            </a:pPr>
            <a:r>
              <a:rPr lang="en-US" dirty="0">
                <a:latin typeface="Abadi" panose="020B0604020104020204" pitchFamily="34" charset="0"/>
              </a:rPr>
              <a:t>The booster that carried the maximum payload was determined using a subquery in the WHERE clause along with the MAX() 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rcRect/>
          <a:stretch/>
        </p:blipFill>
        <p:spPr>
          <a:xfrm>
            <a:off x="5445457" y="1015219"/>
            <a:ext cx="6155141" cy="501246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802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combination of the WHERE clause, LIKE, AND, and BETWEEN conditions was used to filter for failed landing outcomes on a drone ship, along with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rcRect/>
          <a:stretch/>
        </p:blipFill>
        <p:spPr>
          <a:xfrm>
            <a:off x="1676401" y="3075335"/>
            <a:ext cx="8360978" cy="285249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the COUNT of landing outcomes (such as Failure on the drone ship or Success on the ground pad) from the data, using the WHERE clause to filter for landing outcomes between the dates 2010-06-04 and 2017-03-20.</a:t>
            </a:r>
          </a:p>
          <a:p>
            <a:pPr>
              <a:spcBef>
                <a:spcPts val="1400"/>
              </a:spcBef>
            </a:pPr>
            <a:r>
              <a:rPr lang="en-US" sz="2000" dirty="0">
                <a:latin typeface="Abadi" panose="020B0604020104020204" pitchFamily="34" charset="0"/>
              </a:rPr>
              <a:t>The GROUP BY clause was applied to group the landing outcomes, and the ORDER BY clause was used to rank the grouped outcomes in descending order.</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rcRect/>
          <a:stretch/>
        </p:blipFill>
        <p:spPr>
          <a:xfrm>
            <a:off x="776008" y="1670241"/>
            <a:ext cx="6124575" cy="4686109"/>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rc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5" name="Picture 4">
            <a:extLst>
              <a:ext uri="{FF2B5EF4-FFF2-40B4-BE49-F238E27FC236}">
                <a16:creationId xmlns:a16="http://schemas.microsoft.com/office/drawing/2014/main" id="{B2E65EEE-2195-63E4-3F7A-1EDD868BDDF9}"/>
              </a:ext>
            </a:extLst>
          </p:cNvPr>
          <p:cNvPicPr>
            <a:picLocks noChangeAspect="1"/>
          </p:cNvPicPr>
          <p:nvPr/>
        </p:nvPicPr>
        <p:blipFill>
          <a:blip r:embed="rId3"/>
          <a:srcRect/>
          <a:stretch/>
        </p:blipFill>
        <p:spPr>
          <a:xfrm>
            <a:off x="830317" y="1478390"/>
            <a:ext cx="10300138" cy="457783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18" name="Picture 17">
            <a:extLst>
              <a:ext uri="{FF2B5EF4-FFF2-40B4-BE49-F238E27FC236}">
                <a16:creationId xmlns:a16="http://schemas.microsoft.com/office/drawing/2014/main" id="{38FDF7FE-3AC7-093A-8F6F-234E12C94D18}"/>
              </a:ext>
            </a:extLst>
          </p:cNvPr>
          <p:cNvPicPr>
            <a:picLocks noChangeAspect="1"/>
          </p:cNvPicPr>
          <p:nvPr/>
        </p:nvPicPr>
        <p:blipFill>
          <a:blip r:embed="rId2"/>
          <a:stretch>
            <a:fillRect/>
          </a:stretch>
        </p:blipFill>
        <p:spPr>
          <a:xfrm>
            <a:off x="1330510" y="1160681"/>
            <a:ext cx="9530980" cy="50330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at a cost of $62 million, a significant reduction compared to other providers, who charge upwards of $165 million per launch. A key factor in this cost savings is SpaceX's ability to reuse the first stage of the rocket. By predicting whether the first stage will successfully land, it becomes possible to estimate the overall cost of a launch. This information could be valuable for potential competitors aiming to bid against SpaceX for future rocket launches. The goal of this project is to build a machine learning pipeline to predict the success of the first stage landing.</a:t>
            </a:r>
          </a:p>
          <a:p>
            <a:pPr>
              <a:spcBef>
                <a:spcPts val="1400"/>
              </a:spcBef>
            </a:pPr>
            <a:r>
              <a:rPr lang="en-US" sz="2200" dirty="0">
                <a:solidFill>
                  <a:schemeClr val="accent3">
                    <a:lumMod val="25000"/>
                  </a:schemeClr>
                </a:solidFill>
                <a:latin typeface="Abadi" panose="020B0604020104020204" pitchFamily="34" charset="0"/>
              </a:rPr>
              <a:t>Business Problems</a:t>
            </a:r>
          </a:p>
          <a:p>
            <a:pPr lvl="1">
              <a:spcBef>
                <a:spcPts val="1400"/>
              </a:spcBef>
              <a:buFontTx/>
              <a:buChar char="-"/>
            </a:pPr>
            <a:r>
              <a:rPr lang="en-US" sz="1800" dirty="0">
                <a:solidFill>
                  <a:schemeClr val="accent3">
                    <a:lumMod val="25000"/>
                  </a:schemeClr>
                </a:solidFill>
                <a:latin typeface="Abadi" panose="020B0604020104020204" pitchFamily="34" charset="0"/>
              </a:rPr>
              <a:t>What are the key factors that influence the success of a rocket landing?</a:t>
            </a:r>
          </a:p>
          <a:p>
            <a:pPr lvl="1">
              <a:spcBef>
                <a:spcPts val="1400"/>
              </a:spcBef>
              <a:buFontTx/>
              <a:buChar char="-"/>
            </a:pPr>
            <a:r>
              <a:rPr lang="en-US" sz="1800" dirty="0">
                <a:solidFill>
                  <a:schemeClr val="accent3">
                    <a:lumMod val="25000"/>
                  </a:schemeClr>
                </a:solidFill>
                <a:latin typeface="Abadi" panose="020B0604020104020204" pitchFamily="34" charset="0"/>
              </a:rPr>
              <a:t>How do different features interact to affect the likelihood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operational conditions must be met to ensure the success of the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rcRect/>
          <a:stretch/>
        </p:blipFill>
        <p:spPr>
          <a:xfrm>
            <a:off x="557784" y="3243772"/>
            <a:ext cx="11164824" cy="2464431"/>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best performing model, with an excellent confusion matrix. It correctly predicted 12 successful landings (True Positives), 4 failed landings (True Negatives), and had only 2 false positives. Notably, there were no false negatives, indicating the model’s high accuracy in predicting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rcRect/>
          <a:stretch/>
        </p:blipFill>
        <p:spPr>
          <a:xfrm>
            <a:off x="6561574" y="1465943"/>
            <a:ext cx="4724037" cy="455963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Key Conclusions:</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is the most active site, VAFB SLC 4E handles lighter payloads, and KSC LC 39A supports a broader range of payloads.</a:t>
            </a:r>
          </a:p>
          <a:p>
            <a:pPr>
              <a:lnSpc>
                <a:spcPct val="100000"/>
              </a:lnSpc>
              <a:spcBef>
                <a:spcPts val="1400"/>
              </a:spcBef>
            </a:pPr>
            <a:r>
              <a:rPr lang="en-US" sz="2200" dirty="0">
                <a:latin typeface="Abadi" panose="020B0604020104020204" pitchFamily="34" charset="0"/>
              </a:rPr>
              <a:t>The success rate of SpaceX launches steadily increased from 2013 to 2020, reflecting technological improvements.</a:t>
            </a:r>
          </a:p>
          <a:p>
            <a:pPr>
              <a:lnSpc>
                <a:spcPct val="100000"/>
              </a:lnSpc>
              <a:spcBef>
                <a:spcPts val="1400"/>
              </a:spcBef>
            </a:pPr>
            <a:r>
              <a:rPr lang="en-US" sz="2200" dirty="0">
                <a:solidFill>
                  <a:schemeClr val="accent3">
                    <a:lumMod val="25000"/>
                  </a:schemeClr>
                </a:solidFill>
                <a:latin typeface="Abadi" panose="020B0604020104020204" pitchFamily="34" charset="0"/>
              </a:rPr>
              <a:t>ES-L1, GEO, and HEO orbits have 100% success rates, while GTO orbits show the lowest success at 50%</a:t>
            </a:r>
            <a:r>
              <a:rPr lang="en-US" sz="2200" dirty="0">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Heavier payloads generally correlate with higher landing success, especially in Polar, LEO, and ISS orbits.</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that site.</a:t>
            </a:r>
          </a:p>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on a ground pad occurred on 22nd July 2018.</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for NASA (CRS) missions was 48,213 kg, and the average payload mass for F9 v1.1 was 2,928.4 kg.</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achieved 88% accuracy, with a strong confusion matrix showing 12 True Positives and no False Negatives.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824811"/>
            <a:ext cx="10476058" cy="412404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000" dirty="0">
                <a:solidFill>
                  <a:schemeClr val="accent3">
                    <a:lumMod val="25000"/>
                  </a:schemeClr>
                </a:solidFill>
                <a:latin typeface="Abadi"/>
              </a:rPr>
              <a:t>Data Collection Approach: </a:t>
            </a:r>
            <a:r>
              <a:rPr lang="en-US" sz="1600" dirty="0">
                <a:solidFill>
                  <a:schemeClr val="tx1">
                    <a:lumMod val="50000"/>
                    <a:lumOff val="50000"/>
                  </a:schemeClr>
                </a:solidFill>
                <a:latin typeface="Abadi"/>
              </a:rPr>
              <a:t>Data was obtained through the SpaceX API and web scraping from Wikipedia.</a:t>
            </a:r>
          </a:p>
          <a:p>
            <a:pPr>
              <a:lnSpc>
                <a:spcPct val="120000"/>
              </a:lnSpc>
              <a:spcBef>
                <a:spcPts val="1400"/>
              </a:spcBef>
            </a:pPr>
            <a:r>
              <a:rPr lang="en-US" sz="2000" dirty="0">
                <a:solidFill>
                  <a:schemeClr val="accent3">
                    <a:lumMod val="25000"/>
                  </a:schemeClr>
                </a:solidFill>
                <a:latin typeface="Abadi"/>
              </a:rPr>
              <a:t>Data Processing: </a:t>
            </a:r>
            <a:r>
              <a:rPr lang="en-US" sz="1600" dirty="0">
                <a:solidFill>
                  <a:schemeClr val="tx1">
                    <a:lumMod val="50000"/>
                    <a:lumOff val="50000"/>
                  </a:schemeClr>
                </a:solidFill>
                <a:latin typeface="Abadi"/>
              </a:rPr>
              <a:t>Cleaning and structuring of the dataset were conducted to ensure consistency.</a:t>
            </a:r>
          </a:p>
          <a:p>
            <a:pPr>
              <a:lnSpc>
                <a:spcPct val="120000"/>
              </a:lnSpc>
              <a:spcBef>
                <a:spcPts val="1400"/>
              </a:spcBef>
            </a:pPr>
            <a:r>
              <a:rPr lang="en-US" sz="2000" dirty="0">
                <a:solidFill>
                  <a:schemeClr val="accent3">
                    <a:lumMod val="25000"/>
                  </a:schemeClr>
                </a:solidFill>
                <a:latin typeface="Abadi"/>
              </a:rPr>
              <a:t>Feature Encoding: </a:t>
            </a:r>
            <a:r>
              <a:rPr lang="en-US" sz="1600" dirty="0">
                <a:solidFill>
                  <a:schemeClr val="tx1">
                    <a:lumMod val="50000"/>
                    <a:lumOff val="50000"/>
                  </a:schemeClr>
                </a:solidFill>
                <a:latin typeface="Abadi"/>
              </a:rPr>
              <a:t>Categorical variables were transformed using one-hot encoding.</a:t>
            </a:r>
          </a:p>
          <a:p>
            <a:pPr>
              <a:lnSpc>
                <a:spcPct val="120000"/>
              </a:lnSpc>
              <a:spcBef>
                <a:spcPts val="1400"/>
              </a:spcBef>
            </a:pPr>
            <a:r>
              <a:rPr lang="en-US" sz="2000" dirty="0">
                <a:solidFill>
                  <a:schemeClr val="accent3">
                    <a:lumMod val="25000"/>
                  </a:schemeClr>
                </a:solidFill>
                <a:latin typeface="Abadi"/>
              </a:rPr>
              <a:t>Exploratory Data Analysis (EDA): </a:t>
            </a:r>
            <a:r>
              <a:rPr lang="en-US" sz="1600" dirty="0">
                <a:solidFill>
                  <a:schemeClr val="tx1">
                    <a:lumMod val="50000"/>
                    <a:lumOff val="50000"/>
                  </a:schemeClr>
                </a:solidFill>
                <a:latin typeface="Abadi"/>
              </a:rPr>
              <a:t>Visualizations and SQL queries were used to analyze trends and patterns.</a:t>
            </a:r>
          </a:p>
          <a:p>
            <a:pPr>
              <a:lnSpc>
                <a:spcPct val="120000"/>
              </a:lnSpc>
              <a:spcBef>
                <a:spcPts val="1400"/>
              </a:spcBef>
            </a:pPr>
            <a:r>
              <a:rPr lang="en-US" sz="2000" dirty="0">
                <a:solidFill>
                  <a:schemeClr val="accent3">
                    <a:lumMod val="25000"/>
                  </a:schemeClr>
                </a:solidFill>
                <a:latin typeface="Abadi"/>
              </a:rPr>
              <a:t>Interactive Visualizations: </a:t>
            </a:r>
            <a:r>
              <a:rPr lang="en-US" sz="1600" dirty="0">
                <a:solidFill>
                  <a:schemeClr val="tx1">
                    <a:lumMod val="50000"/>
                    <a:lumOff val="50000"/>
                  </a:schemeClr>
                </a:solidFill>
                <a:latin typeface="Abadi"/>
              </a:rPr>
              <a:t>Folium and </a:t>
            </a:r>
            <a:r>
              <a:rPr lang="en-US" sz="1600" dirty="0" err="1">
                <a:solidFill>
                  <a:schemeClr val="tx1">
                    <a:lumMod val="50000"/>
                    <a:lumOff val="50000"/>
                  </a:schemeClr>
                </a:solidFill>
                <a:latin typeface="Abadi"/>
              </a:rPr>
              <a:t>Plotly</a:t>
            </a:r>
            <a:r>
              <a:rPr lang="en-US" sz="1600" dirty="0">
                <a:solidFill>
                  <a:schemeClr val="tx1">
                    <a:lumMod val="50000"/>
                    <a:lumOff val="50000"/>
                  </a:schemeClr>
                </a:solidFill>
                <a:latin typeface="Abadi"/>
              </a:rPr>
              <a:t> Dash were utilized for dynamic data exploration.</a:t>
            </a:r>
          </a:p>
          <a:p>
            <a:pPr>
              <a:lnSpc>
                <a:spcPct val="120000"/>
              </a:lnSpc>
              <a:spcBef>
                <a:spcPts val="1400"/>
              </a:spcBef>
            </a:pPr>
            <a:r>
              <a:rPr lang="en-US" sz="2000" dirty="0">
                <a:solidFill>
                  <a:schemeClr val="accent3">
                    <a:lumMod val="25000"/>
                  </a:schemeClr>
                </a:solidFill>
                <a:latin typeface="Abadi"/>
              </a:rPr>
              <a:t>Predictive Modeling: </a:t>
            </a:r>
            <a:r>
              <a:rPr lang="en-US" sz="1600" dirty="0">
                <a:solidFill>
                  <a:schemeClr val="tx1">
                    <a:lumMod val="50000"/>
                    <a:lumOff val="50000"/>
                  </a:schemeClr>
                </a:solidFill>
                <a:latin typeface="Abadi"/>
              </a:rPr>
              <a:t>Classification algorithms were applied to assess landing success.</a:t>
            </a:r>
          </a:p>
          <a:p>
            <a:pPr>
              <a:lnSpc>
                <a:spcPct val="120000"/>
              </a:lnSpc>
              <a:spcBef>
                <a:spcPts val="1400"/>
              </a:spcBef>
            </a:pPr>
            <a:r>
              <a:rPr lang="en-US" sz="2000" dirty="0">
                <a:solidFill>
                  <a:schemeClr val="accent3">
                    <a:lumMod val="25000"/>
                  </a:schemeClr>
                </a:solidFill>
                <a:latin typeface="Abadi"/>
              </a:rPr>
              <a:t>Model Optimization: </a:t>
            </a:r>
            <a:r>
              <a:rPr lang="en-US" sz="1600" dirty="0">
                <a:solidFill>
                  <a:schemeClr val="tx1">
                    <a:lumMod val="50000"/>
                    <a:lumOff val="50000"/>
                  </a:schemeClr>
                </a:solidFill>
                <a:latin typeface="Abadi"/>
              </a:rPr>
              <a:t>Techniques for building, fine-tuning, and evaluating classification models were explored.</a:t>
            </a: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conducted using a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response content was decoded into JSON format using the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and converted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with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data was then cleaned, missing values were identified, and necessary imputations were performed.</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Additionally, web scraping was carried out using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to extract Falcon 9 launch records from Wikipedia.</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extracted launch records, originally in an HTML table format, were parsed and transformed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further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GET request to the SpaceX API was used to collect data, which was then cleaned, processed, and formatted through basic data wrangling.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https://github.com/qazifabiahoq/Space-X_Landing-Prediction_CAPSTONE_PROJECT_IBM/blob/main/notebooks_dashapp/data_collection_api.ipynb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rcRect/>
          <a:stretch/>
        </p:blipFill>
        <p:spPr>
          <a:xfrm>
            <a:off x="5717629" y="1534511"/>
            <a:ext cx="5980385" cy="44916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r>
              <a:rPr lang="en-US" dirty="0"/>
              <a:t>9</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was applied to extract Falcon 9 launch records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table was parsed and converted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https://github.com/qazifabiahoq/Space-X_Landing-Prediction_CAPSTONE_PROJECT_IBM/blob/main/notebooks_dashapp/web_scrapping.ipynb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rcRect/>
          <a:stretch/>
        </p:blipFill>
        <p:spPr>
          <a:xfrm>
            <a:off x="5910261" y="1555530"/>
            <a:ext cx="5157131" cy="461141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f80a141d-92ca-4d3d-9308-f7e7b1d44ce8"/>
    <ds:schemaRef ds:uri="http://www.w3.org/XML/1998/namespace"/>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1593</TotalTime>
  <Words>2389</Words>
  <Application>Microsoft Office PowerPoint</Application>
  <PresentationFormat>Widescreen</PresentationFormat>
  <Paragraphs>217</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Qazi Fabia Hoq</cp:lastModifiedBy>
  <cp:revision>221</cp:revision>
  <dcterms:created xsi:type="dcterms:W3CDTF">2021-04-29T18:58:34Z</dcterms:created>
  <dcterms:modified xsi:type="dcterms:W3CDTF">2025-02-01T01:25:28Z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